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576" r:id="rId2"/>
    <p:sldId id="554" r:id="rId3"/>
    <p:sldId id="555" r:id="rId4"/>
    <p:sldId id="577" r:id="rId5"/>
    <p:sldId id="557" r:id="rId6"/>
    <p:sldId id="556" r:id="rId7"/>
    <p:sldId id="559" r:id="rId8"/>
    <p:sldId id="560" r:id="rId9"/>
    <p:sldId id="579" r:id="rId10"/>
    <p:sldId id="561" r:id="rId11"/>
  </p:sldIdLst>
  <p:sldSz cx="12192000" cy="6858000"/>
  <p:notesSz cx="9926638" cy="6797675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B050"/>
    <a:srgbClr val="339966"/>
    <a:srgbClr val="00CC00"/>
    <a:srgbClr val="00FF00"/>
    <a:srgbClr val="CC0099"/>
    <a:srgbClr val="FF33CC"/>
    <a:srgbClr val="F79931"/>
    <a:srgbClr val="CC00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04" autoAdjust="0"/>
    <p:restoredTop sz="80000" autoAdjust="0"/>
  </p:normalViewPr>
  <p:slideViewPr>
    <p:cSldViewPr>
      <p:cViewPr varScale="1">
        <p:scale>
          <a:sx n="68" d="100"/>
          <a:sy n="68" d="100"/>
        </p:scale>
        <p:origin x="66" y="27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1056" y="-108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8D7FA-04B8-4CCE-AFDD-9ABAEBF9AAE7}" type="datetimeFigureOut">
              <a:rPr lang="en-US" smtClean="0"/>
              <a:t>2019-09-25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1CD5AB-474B-4CB2-80F7-F1305715B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262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1543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799" y="0"/>
            <a:ext cx="4301543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7163" y="509588"/>
            <a:ext cx="4532312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5" y="3228896"/>
            <a:ext cx="7941310" cy="30589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611"/>
            <a:ext cx="4301543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799" y="6456611"/>
            <a:ext cx="4301543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C64A969-9C8E-4E75-AF48-A7FD3CFD32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88879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64A969-9C8E-4E75-AF48-A7FD3CFD32F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1899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2284" y="3860800"/>
            <a:ext cx="85344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4848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53471-3FB9-43C8-9FD0-577E3A3DF8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1841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7536D-29ED-4521-9019-2D97400C88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1586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773239"/>
            <a:ext cx="10972800" cy="43529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64461-FF81-4F7B-99DA-4EFD029301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300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773239"/>
            <a:ext cx="5384800" cy="4352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239"/>
            <a:ext cx="5384800" cy="4352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799CF-F466-4C52-BFC9-83284F5118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0893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09600" y="6126164"/>
            <a:ext cx="2844800" cy="476250"/>
          </a:xfrm>
          <a:ln/>
        </p:spPr>
        <p:txBody>
          <a:bodyPr anchor="b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en-US" dirty="0" smtClean="0"/>
              <a:t>Page </a:t>
            </a:r>
            <a:fld id="{18C19CA1-5DF9-498C-A7CC-F00A90384AE2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609600" y="1454582"/>
            <a:ext cx="10972800" cy="0"/>
          </a:xfrm>
          <a:prstGeom prst="line">
            <a:avLst/>
          </a:prstGeom>
          <a:solidFill>
            <a:schemeClr val="bg1"/>
          </a:solidFill>
          <a:ln w="254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24562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9AEA4-824D-4F64-A4A1-60A2AFF07B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4"/>
          <p:cNvSpPr txBox="1">
            <a:spLocks noChangeArrowheads="1"/>
          </p:cNvSpPr>
          <p:nvPr userDrawn="1"/>
        </p:nvSpPr>
        <p:spPr bwMode="auto">
          <a:xfrm>
            <a:off x="609600" y="6126164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accent1">
                    <a:lumMod val="50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mtClean="0"/>
              <a:t>Page </a:t>
            </a:r>
            <a:fld id="{18C19CA1-5DF9-498C-A7CC-F00A90384AE2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48952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239"/>
            <a:ext cx="53848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239"/>
            <a:ext cx="53848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2EE88-10C8-4C51-9269-6D7FA13286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4"/>
          <p:cNvSpPr txBox="1">
            <a:spLocks noChangeArrowheads="1"/>
          </p:cNvSpPr>
          <p:nvPr userDrawn="1"/>
        </p:nvSpPr>
        <p:spPr bwMode="auto">
          <a:xfrm>
            <a:off x="609600" y="6126164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accent1">
                    <a:lumMod val="50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mtClean="0"/>
              <a:t>Page </a:t>
            </a:r>
            <a:fld id="{18C19CA1-5DF9-498C-A7CC-F00A90384AE2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9930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6B2E6-4993-410B-8D00-713033DF84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976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61129-8D8C-4715-98BD-5428FBA960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2104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72254-F047-4892-96E7-E3DA1FE053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8384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4CBDF-4A6B-46DA-8AF5-8062F5614F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1317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FDEF1-B4C9-4070-A187-8956736720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8030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73239"/>
            <a:ext cx="10972800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les styles du texte du masque</a:t>
            </a:r>
          </a:p>
          <a:p>
            <a:pPr lvl="1"/>
            <a:r>
              <a:rPr lang="en-US" altLang="en-US" smtClean="0"/>
              <a:t>Deuxième niveau</a:t>
            </a:r>
          </a:p>
          <a:p>
            <a:pPr lvl="2"/>
            <a:r>
              <a:rPr lang="en-US" altLang="en-US" smtClean="0"/>
              <a:t>Troisième niveau</a:t>
            </a:r>
          </a:p>
          <a:p>
            <a:pPr lvl="3"/>
            <a:r>
              <a:rPr lang="en-US" altLang="en-US" smtClean="0"/>
              <a:t>Quatrième niveau</a:t>
            </a:r>
          </a:p>
          <a:p>
            <a:pPr lvl="4"/>
            <a:r>
              <a:rPr lang="en-US" altLang="en-US" smtClean="0"/>
              <a:t>Cinquième niveau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47200" y="0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9E2599B-A363-4E15-8097-B6D33AB19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fc" descr="WIPO FOR OFFICIAL USE ONLY"/>
          <p:cNvSpPr txBox="1"/>
          <p:nvPr userDrawn="1"/>
        </p:nvSpPr>
        <p:spPr>
          <a:xfrm>
            <a:off x="0" y="6537960"/>
            <a:ext cx="12192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WIPO FOR OFFICIAL USE ONLY</a:t>
            </a:r>
            <a:endParaRPr lang="en-US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58" r:id="rId2"/>
    <p:sldLayoutId id="2147483959" r:id="rId3"/>
    <p:sldLayoutId id="2147483960" r:id="rId4"/>
    <p:sldLayoutId id="2147483961" r:id="rId5"/>
    <p:sldLayoutId id="2147483962" r:id="rId6"/>
    <p:sldLayoutId id="2147483963" r:id="rId7"/>
    <p:sldLayoutId id="2147483964" r:id="rId8"/>
    <p:sldLayoutId id="2147483965" r:id="rId9"/>
    <p:sldLayoutId id="2147483966" r:id="rId10"/>
    <p:sldLayoutId id="2147483967" r:id="rId11"/>
    <p:sldLayoutId id="2147483968" r:id="rId12"/>
    <p:sldLayoutId id="2147483969" r:id="rId1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po.int/classifications/ipc/en/ITsupport/Documentation/categorization.html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po.int/classifications/ipc/en/ITsupport/Categorization/dataset/index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AI Projects at WIPO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 </a:t>
            </a:r>
            <a:fld id="{18C19CA1-5DF9-498C-A7CC-F00A90384AE2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8963744" y="6504634"/>
            <a:ext cx="28330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WIPO and Artificial Intelligence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09600" y="2017574"/>
            <a:ext cx="10972800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408C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1" kern="0" dirty="0" smtClean="0">
                <a:ea typeface="ヒラギノ角ゴ Pro W3" pitchFamily="1" charset="-128"/>
              </a:rPr>
              <a:t>AI applied </a:t>
            </a:r>
            <a:r>
              <a:rPr lang="en-US" altLang="en-US" b="1" kern="0" dirty="0" smtClean="0">
                <a:ea typeface="ヒラギノ角ゴ Pro W3" pitchFamily="1" charset="-128"/>
              </a:rPr>
              <a:t>to </a:t>
            </a:r>
            <a:r>
              <a:rPr lang="en-US" altLang="en-US" b="1" kern="0" dirty="0" smtClean="0">
                <a:solidFill>
                  <a:srgbClr val="00B050"/>
                </a:solidFill>
                <a:ea typeface="ヒラギノ角ゴ Pro W3" pitchFamily="1" charset="-128"/>
              </a:rPr>
              <a:t>text in international classifications</a:t>
            </a:r>
            <a:r>
              <a:rPr lang="en-US" altLang="en-US" b="1" kern="0" dirty="0" smtClean="0">
                <a:ea typeface="ヒラギノ角ゴ Pro W3" pitchFamily="1" charset="-128"/>
              </a:rPr>
              <a:t>:</a:t>
            </a:r>
          </a:p>
          <a:p>
            <a:pPr eaLnBrk="1" hangingPunct="1"/>
            <a:endParaRPr lang="en-US" altLang="en-US" sz="1800" b="1" kern="0" dirty="0" smtClean="0">
              <a:ea typeface="ヒラギノ角ゴ Pro W3" pitchFamily="1" charset="-128"/>
            </a:endParaRPr>
          </a:p>
          <a:p>
            <a:pPr marL="457200" indent="-457200">
              <a:buClr>
                <a:srgbClr val="3399FF"/>
              </a:buClr>
              <a:buFont typeface="+mj-lt"/>
              <a:buAutoNum type="arabicPeriod"/>
            </a:pPr>
            <a:r>
              <a:rPr lang="en-US" sz="2400" dirty="0" smtClean="0"/>
              <a:t>For automatic </a:t>
            </a:r>
            <a:r>
              <a:rPr lang="en-US" sz="2400" dirty="0"/>
              <a:t>text classification in the </a:t>
            </a:r>
            <a:r>
              <a:rPr lang="en-US" sz="2400" b="1" dirty="0" smtClean="0">
                <a:solidFill>
                  <a:srgbClr val="00B050"/>
                </a:solidFill>
              </a:rPr>
              <a:t>Internationa</a:t>
            </a:r>
            <a:r>
              <a:rPr lang="en-US" sz="2400" b="1" dirty="0" smtClean="0">
                <a:solidFill>
                  <a:srgbClr val="00B050"/>
                </a:solidFill>
              </a:rPr>
              <a:t>l Patent Classification</a:t>
            </a:r>
            <a:r>
              <a:rPr lang="en-US" sz="2400" dirty="0" smtClean="0"/>
              <a:t>: </a:t>
            </a:r>
            <a:r>
              <a:rPr lang="en-US" sz="2400" dirty="0" smtClean="0"/>
              <a:t>IPCCAT-Neural  (see related </a:t>
            </a:r>
            <a:r>
              <a:rPr lang="en-US" sz="2400" dirty="0" smtClean="0">
                <a:hlinkClick r:id="rId2"/>
              </a:rPr>
              <a:t>presentations</a:t>
            </a:r>
            <a:r>
              <a:rPr lang="en-US" sz="2400" dirty="0" smtClean="0"/>
              <a:t>)</a:t>
            </a:r>
          </a:p>
          <a:p>
            <a:pPr>
              <a:buClr>
                <a:srgbClr val="3399FF"/>
              </a:buClr>
            </a:pPr>
            <a:endParaRPr lang="en-US" sz="2400" dirty="0"/>
          </a:p>
          <a:p>
            <a:pPr marL="457200" indent="-457200">
              <a:buClr>
                <a:srgbClr val="3399FF"/>
              </a:buClr>
              <a:buFont typeface="+mj-lt"/>
              <a:buAutoNum type="arabicPeriod" startAt="2"/>
            </a:pPr>
            <a:r>
              <a:rPr lang="en-US" sz="2400" dirty="0" smtClean="0"/>
              <a:t>For Trade Marks, </a:t>
            </a:r>
            <a:r>
              <a:rPr lang="en-US" sz="2400" b="1" dirty="0" smtClean="0">
                <a:solidFill>
                  <a:srgbClr val="00B050"/>
                </a:solidFill>
              </a:rPr>
              <a:t>Nice </a:t>
            </a:r>
            <a:r>
              <a:rPr lang="en-US" sz="2400" b="1" dirty="0" smtClean="0">
                <a:solidFill>
                  <a:srgbClr val="00B050"/>
                </a:solidFill>
              </a:rPr>
              <a:t>classification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/>
              <a:t>:</a:t>
            </a:r>
            <a:r>
              <a:rPr lang="en-US" sz="2400" dirty="0" smtClean="0"/>
              <a:t>NCLCAT-Neural</a:t>
            </a:r>
            <a:endParaRPr lang="en-US" altLang="en-US" b="1" kern="0" dirty="0"/>
          </a:p>
        </p:txBody>
      </p:sp>
    </p:spTree>
    <p:extLst>
      <p:ext uri="{BB962C8B-B14F-4D97-AF65-F5344CB8AC3E}">
        <p14:creationId xmlns:p14="http://schemas.microsoft.com/office/powerpoint/2010/main" val="291206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NCLCAT-neural project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 </a:t>
            </a:r>
            <a:fld id="{18C19CA1-5DF9-498C-A7CC-F00A90384AE2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dirty="0" smtClean="0">
                <a:solidFill>
                  <a:srgbClr val="FF0000"/>
                </a:solidFill>
              </a:rPr>
              <a:t>2017 Proof of Concept: </a:t>
            </a:r>
            <a:r>
              <a:rPr lang="en-US" altLang="en-US" b="1" dirty="0" smtClean="0">
                <a:solidFill>
                  <a:srgbClr val="00B050"/>
                </a:solidFill>
              </a:rPr>
              <a:t>Potential </a:t>
            </a:r>
            <a:r>
              <a:rPr lang="en-US" altLang="en-US" b="1" dirty="0">
                <a:solidFill>
                  <a:srgbClr val="00B050"/>
                </a:solidFill>
              </a:rPr>
              <a:t>use of AI for the Nice classification (NCL)</a:t>
            </a:r>
          </a:p>
          <a:p>
            <a:pPr lvl="1">
              <a:defRPr/>
            </a:pPr>
            <a:r>
              <a:rPr lang="en-US" altLang="en-US" b="1" dirty="0" smtClean="0"/>
              <a:t>AI </a:t>
            </a:r>
            <a:r>
              <a:rPr lang="en-US" altLang="en-US" b="1" dirty="0"/>
              <a:t>support to NCL is </a:t>
            </a:r>
            <a:r>
              <a:rPr lang="en-US" altLang="en-US" b="1" dirty="0" smtClean="0"/>
              <a:t>promising </a:t>
            </a:r>
            <a:r>
              <a:rPr lang="en-US" altLang="en-US" b="1" dirty="0" smtClean="0"/>
              <a:t>however </a:t>
            </a:r>
            <a:r>
              <a:rPr lang="en-US" altLang="en-US" b="1" dirty="0"/>
              <a:t>training </a:t>
            </a:r>
            <a:r>
              <a:rPr lang="en-US" altLang="en-US" b="1" dirty="0" smtClean="0"/>
              <a:t>sets </a:t>
            </a:r>
            <a:r>
              <a:rPr lang="en-US" altLang="en-US" b="1" dirty="0"/>
              <a:t>were too </a:t>
            </a:r>
            <a:r>
              <a:rPr lang="en-US" altLang="en-US" b="1" dirty="0" smtClean="0"/>
              <a:t>small</a:t>
            </a:r>
          </a:p>
          <a:p>
            <a:pPr marL="457200" lvl="1" indent="0">
              <a:buNone/>
              <a:defRPr/>
            </a:pPr>
            <a:endParaRPr lang="en-US" altLang="en-US" b="1" dirty="0" smtClean="0"/>
          </a:p>
          <a:p>
            <a:pPr>
              <a:defRPr/>
            </a:pPr>
            <a:r>
              <a:rPr lang="en-US" altLang="en-US" b="1" dirty="0" smtClean="0">
                <a:solidFill>
                  <a:srgbClr val="FF0000"/>
                </a:solidFill>
              </a:rPr>
              <a:t>2019</a:t>
            </a:r>
            <a:r>
              <a:rPr lang="en-US" altLang="en-US" b="1" dirty="0" smtClean="0">
                <a:solidFill>
                  <a:srgbClr val="FF0000"/>
                </a:solidFill>
              </a:rPr>
              <a:t>: </a:t>
            </a:r>
            <a:r>
              <a:rPr lang="en-US" altLang="en-US" b="1" dirty="0" smtClean="0">
                <a:solidFill>
                  <a:srgbClr val="00B050"/>
                </a:solidFill>
              </a:rPr>
              <a:t>Larger training collections, Madrid Goods and Service (MGS)</a:t>
            </a:r>
            <a:endParaRPr lang="en-US" altLang="en-US" b="1" dirty="0">
              <a:solidFill>
                <a:srgbClr val="00B050"/>
              </a:solidFill>
            </a:endParaRPr>
          </a:p>
          <a:p>
            <a:pPr lvl="1">
              <a:defRPr/>
            </a:pPr>
            <a:r>
              <a:rPr lang="en-US" altLang="en-US" b="1" dirty="0"/>
              <a:t>Prediction of </a:t>
            </a:r>
            <a:r>
              <a:rPr lang="en-US" altLang="en-US" b="1" dirty="0" smtClean="0"/>
              <a:t>NCL 11 Classes for query terms: &gt; </a:t>
            </a:r>
            <a:r>
              <a:rPr lang="en-US" altLang="en-US" b="1" dirty="0" smtClean="0"/>
              <a:t>99.5% </a:t>
            </a:r>
            <a:r>
              <a:rPr lang="en-US" altLang="en-US" b="1" dirty="0"/>
              <a:t>accuracy</a:t>
            </a:r>
            <a:endParaRPr lang="en-US" altLang="en-US" b="1" dirty="0" smtClean="0"/>
          </a:p>
          <a:p>
            <a:pPr lvl="1">
              <a:defRPr/>
            </a:pPr>
            <a:r>
              <a:rPr lang="fr-CH" altLang="en-US" b="1" dirty="0" err="1" smtClean="0"/>
              <a:t>Proposal</a:t>
            </a:r>
            <a:r>
              <a:rPr lang="fr-CH" altLang="en-US" b="1" dirty="0" smtClean="0"/>
              <a:t> of </a:t>
            </a:r>
            <a:r>
              <a:rPr lang="fr-CH" altLang="en-US" b="1" dirty="0" err="1" smtClean="0"/>
              <a:t>possibly</a:t>
            </a:r>
            <a:r>
              <a:rPr lang="fr-CH" altLang="en-US" b="1" dirty="0" smtClean="0"/>
              <a:t> </a:t>
            </a:r>
            <a:r>
              <a:rPr lang="fr-CH" altLang="en-US" b="1" dirty="0" err="1" smtClean="0"/>
              <a:t>related</a:t>
            </a:r>
            <a:r>
              <a:rPr lang="fr-CH" altLang="en-US" b="1" dirty="0" smtClean="0"/>
              <a:t> MGS </a:t>
            </a:r>
            <a:r>
              <a:rPr lang="fr-CH" altLang="en-US" b="1" dirty="0" err="1" smtClean="0"/>
              <a:t>terms</a:t>
            </a:r>
            <a:r>
              <a:rPr lang="fr-CH" altLang="en-US" b="1" dirty="0" smtClean="0"/>
              <a:t> (in </a:t>
            </a:r>
            <a:r>
              <a:rPr lang="fr-CH" altLang="en-US" b="1" dirty="0" err="1" smtClean="0"/>
              <a:t>progress</a:t>
            </a:r>
            <a:r>
              <a:rPr lang="fr-CH" altLang="en-US" b="1" dirty="0" smtClean="0"/>
              <a:t>)</a:t>
            </a:r>
            <a:endParaRPr lang="fr-CH" altLang="en-US" dirty="0"/>
          </a:p>
          <a:p>
            <a:pPr lvl="1">
              <a:defRPr/>
            </a:pPr>
            <a:r>
              <a:rPr lang="fr-CH" altLang="en-US" dirty="0" err="1"/>
              <a:t>Languages</a:t>
            </a:r>
            <a:r>
              <a:rPr lang="fr-CH" altLang="en-US" dirty="0"/>
              <a:t> : EN, </a:t>
            </a:r>
            <a:r>
              <a:rPr lang="fr-CH" altLang="en-US" dirty="0" smtClean="0"/>
              <a:t>FR, </a:t>
            </a:r>
            <a:r>
              <a:rPr lang="fr-CH" altLang="en-US" dirty="0" smtClean="0"/>
              <a:t>ES</a:t>
            </a:r>
          </a:p>
          <a:p>
            <a:pPr lvl="1">
              <a:defRPr/>
            </a:pPr>
            <a:r>
              <a:rPr lang="en-US" altLang="en-US" dirty="0" smtClean="0"/>
              <a:t>Outcomes </a:t>
            </a:r>
            <a:r>
              <a:rPr lang="en-US" altLang="en-US" dirty="0" smtClean="0"/>
              <a:t>of Research and development  </a:t>
            </a:r>
            <a:r>
              <a:rPr lang="en-US" altLang="en-US" dirty="0"/>
              <a:t>in Q4 2019…</a:t>
            </a:r>
          </a:p>
          <a:p>
            <a:pPr lvl="1">
              <a:defRPr/>
            </a:pPr>
            <a:endParaRPr lang="en-US" altLang="en-US" b="1" dirty="0" smtClean="0"/>
          </a:p>
        </p:txBody>
      </p:sp>
      <p:sp>
        <p:nvSpPr>
          <p:cNvPr id="6" name="Rectangle 5"/>
          <p:cNvSpPr/>
          <p:nvPr/>
        </p:nvSpPr>
        <p:spPr>
          <a:xfrm>
            <a:off x="8963744" y="6504634"/>
            <a:ext cx="28330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WIPO and Artificial Intelligence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52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 smtClean="0">
                <a:solidFill>
                  <a:srgbClr val="FF0000"/>
                </a:solidFill>
              </a:rPr>
              <a:t>IPCCAT-neural</a:t>
            </a:r>
            <a:r>
              <a:rPr lang="en-US" altLang="en-US" dirty="0" smtClean="0"/>
              <a:t>: </a:t>
            </a:r>
            <a:r>
              <a:rPr lang="en-US" altLang="en-US" dirty="0" smtClean="0"/>
              <a:t>Automatic </a:t>
            </a:r>
            <a:r>
              <a:rPr lang="en-US" altLang="en-US" dirty="0"/>
              <a:t>text categorization in the IPC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What is it about?</a:t>
            </a:r>
            <a:endParaRPr lang="en-US" altLang="en-US" b="1" dirty="0"/>
          </a:p>
          <a:p>
            <a:pPr lvl="1">
              <a:defRPr/>
            </a:pPr>
            <a:r>
              <a:rPr lang="en-US" altLang="en-US" dirty="0" smtClean="0"/>
              <a:t>International Patent </a:t>
            </a:r>
            <a:r>
              <a:rPr lang="en-US" altLang="en-US" dirty="0"/>
              <a:t>Classifications : </a:t>
            </a:r>
            <a:r>
              <a:rPr lang="en-US" altLang="en-US" b="1" dirty="0">
                <a:solidFill>
                  <a:srgbClr val="FF0000"/>
                </a:solidFill>
              </a:rPr>
              <a:t>IPC</a:t>
            </a:r>
            <a:r>
              <a:rPr lang="en-US" altLang="en-US" dirty="0"/>
              <a:t> (and </a:t>
            </a:r>
            <a:r>
              <a:rPr lang="en-US" altLang="en-US" dirty="0" smtClean="0"/>
              <a:t>CPC)</a:t>
            </a:r>
            <a:endParaRPr lang="en-US" altLang="en-US" dirty="0"/>
          </a:p>
          <a:p>
            <a:pPr lvl="1">
              <a:defRPr/>
            </a:pPr>
            <a:endParaRPr lang="en-US" altLang="en-US" dirty="0"/>
          </a:p>
          <a:p>
            <a:pPr lvl="1">
              <a:defRPr/>
            </a:pPr>
            <a:r>
              <a:rPr lang="en-US" altLang="en-US" dirty="0"/>
              <a:t>Automatic </a:t>
            </a:r>
            <a:r>
              <a:rPr lang="en-US" altLang="en-US" b="1" dirty="0">
                <a:solidFill>
                  <a:srgbClr val="FF0000"/>
                </a:solidFill>
              </a:rPr>
              <a:t>text </a:t>
            </a:r>
            <a:r>
              <a:rPr lang="en-US" altLang="en-US" b="1" dirty="0" err="1">
                <a:solidFill>
                  <a:srgbClr val="FF0000"/>
                </a:solidFill>
              </a:rPr>
              <a:t>CATegorization</a:t>
            </a:r>
            <a:r>
              <a:rPr lang="en-US" altLang="en-US" b="1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(</a:t>
            </a:r>
            <a:r>
              <a:rPr lang="en-US" altLang="en-US" dirty="0" smtClean="0"/>
              <a:t>in </a:t>
            </a:r>
            <a:r>
              <a:rPr lang="en-US" altLang="en-US" dirty="0"/>
              <a:t>the specific </a:t>
            </a:r>
            <a:r>
              <a:rPr lang="en-US" altLang="en-US" dirty="0" smtClean="0"/>
              <a:t>context </a:t>
            </a:r>
            <a:r>
              <a:rPr lang="en-US" altLang="en-US" dirty="0"/>
              <a:t>of patent </a:t>
            </a:r>
            <a:r>
              <a:rPr lang="en-US" altLang="en-US" dirty="0" smtClean="0"/>
              <a:t>documents)</a:t>
            </a:r>
            <a:endParaRPr lang="en-US" altLang="en-US" dirty="0"/>
          </a:p>
          <a:p>
            <a:pPr marL="457200" lvl="1" indent="0">
              <a:buFontTx/>
              <a:buNone/>
              <a:defRPr/>
            </a:pPr>
            <a:endParaRPr lang="en-US" altLang="en-US" dirty="0"/>
          </a:p>
          <a:p>
            <a:pPr lvl="1">
              <a:defRPr/>
            </a:pPr>
            <a:r>
              <a:rPr lang="en-US" altLang="en-US" dirty="0" smtClean="0"/>
              <a:t>AI-based solution, </a:t>
            </a:r>
            <a:r>
              <a:rPr lang="en-US" altLang="en-US" dirty="0" smtClean="0">
                <a:solidFill>
                  <a:srgbClr val="FF0000"/>
                </a:solidFill>
              </a:rPr>
              <a:t>trained</a:t>
            </a:r>
            <a:r>
              <a:rPr lang="en-US" altLang="en-US" dirty="0" smtClean="0"/>
              <a:t> to </a:t>
            </a:r>
            <a:r>
              <a:rPr lang="en-US" altLang="en-US" dirty="0"/>
              <a:t>mimic </a:t>
            </a:r>
            <a:r>
              <a:rPr lang="en-US" altLang="en-US" dirty="0" smtClean="0"/>
              <a:t>legacy IPC classification </a:t>
            </a:r>
            <a:r>
              <a:rPr lang="en-US" altLang="en-US" dirty="0"/>
              <a:t>of patent </a:t>
            </a:r>
            <a:r>
              <a:rPr lang="en-US" altLang="en-US" dirty="0" smtClean="0"/>
              <a:t>documents </a:t>
            </a:r>
            <a:r>
              <a:rPr lang="en-US" altLang="en-US" dirty="0" smtClean="0"/>
              <a:t>in the IPC reference database</a:t>
            </a:r>
          </a:p>
          <a:p>
            <a:pPr marL="457200" lvl="1" indent="0">
              <a:buNone/>
              <a:defRPr/>
            </a:pPr>
            <a:endParaRPr lang="en-US" altLang="en-US" dirty="0" smtClean="0"/>
          </a:p>
          <a:p>
            <a:pPr lvl="1">
              <a:defRPr/>
            </a:pPr>
            <a:r>
              <a:rPr lang="en-US" altLang="en-US" dirty="0" smtClean="0"/>
              <a:t>Large collections </a:t>
            </a:r>
            <a:r>
              <a:rPr lang="en-US" altLang="en-US" dirty="0"/>
              <a:t>of </a:t>
            </a:r>
            <a:r>
              <a:rPr lang="en-US" altLang="en-US" dirty="0" smtClean="0"/>
              <a:t>classified patent documents for this </a:t>
            </a:r>
            <a:r>
              <a:rPr lang="en-US" altLang="en-US" dirty="0"/>
              <a:t>training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 </a:t>
            </a:r>
            <a:fld id="{18C19CA1-5DF9-498C-A7CC-F00A90384AE2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8963744" y="6504634"/>
            <a:ext cx="28330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WIPO and Artificial Intelligence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98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6"/>
                </a:solidFill>
              </a:rPr>
              <a:t>IPCCAT</a:t>
            </a:r>
            <a:r>
              <a:rPr lang="en-US" altLang="en-US" dirty="0" smtClean="0"/>
              <a:t> challenge: </a:t>
            </a:r>
            <a:r>
              <a:rPr lang="en-US" altLang="en-US" b="1" dirty="0" smtClean="0">
                <a:solidFill>
                  <a:srgbClr val="FF0000"/>
                </a:solidFill>
              </a:rPr>
              <a:t>predictions </a:t>
            </a:r>
            <a:r>
              <a:rPr lang="en-US" altLang="en-US" b="1" dirty="0" smtClean="0">
                <a:solidFill>
                  <a:srgbClr val="FF0000"/>
                </a:solidFill>
              </a:rPr>
              <a:t>among ~73,000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 </a:t>
            </a:r>
            <a:fld id="{18C19CA1-5DF9-498C-A7CC-F00A90384AE2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620838"/>
            <a:ext cx="5689600" cy="504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D:\Users\fievet\AppData\Local\Microsoft\Windows\Temporary Internet Files\Content.IE5\QLCKV5M1\Question_Clip_Art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620838"/>
            <a:ext cx="2381250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8963744" y="6504634"/>
            <a:ext cx="28330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WIPO and Artificial Intelligence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91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 smtClean="0">
                <a:solidFill>
                  <a:srgbClr val="FF0000"/>
                </a:solidFill>
              </a:rPr>
              <a:t>IPCCAT-neural</a:t>
            </a:r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5123" name="Content Placeholder 1"/>
          <p:cNvSpPr>
            <a:spLocks noGrp="1"/>
          </p:cNvSpPr>
          <p:nvPr>
            <p:ph idx="1"/>
          </p:nvPr>
        </p:nvSpPr>
        <p:spPr>
          <a:xfrm>
            <a:off x="609600" y="1773239"/>
            <a:ext cx="10972800" cy="4464073"/>
          </a:xfrm>
        </p:spPr>
        <p:txBody>
          <a:bodyPr/>
          <a:lstStyle/>
          <a:p>
            <a:pPr>
              <a:defRPr/>
            </a:pPr>
            <a:r>
              <a:rPr lang="en-US" altLang="en-US" b="1" dirty="0" smtClean="0">
                <a:solidFill>
                  <a:srgbClr val="00B050"/>
                </a:solidFill>
              </a:rPr>
              <a:t>Problems </a:t>
            </a:r>
            <a:r>
              <a:rPr lang="en-US" altLang="en-US" b="1" dirty="0" smtClean="0">
                <a:solidFill>
                  <a:srgbClr val="00B050"/>
                </a:solidFill>
              </a:rPr>
              <a:t>to be </a:t>
            </a:r>
            <a:r>
              <a:rPr lang="en-US" altLang="en-US" b="1" dirty="0" smtClean="0">
                <a:solidFill>
                  <a:srgbClr val="00B050"/>
                </a:solidFill>
              </a:rPr>
              <a:t>addressed:</a:t>
            </a:r>
            <a:endParaRPr lang="en-US" altLang="en-US" b="1" dirty="0" smtClean="0">
              <a:solidFill>
                <a:srgbClr val="00B050"/>
              </a:solidFill>
            </a:endParaRPr>
          </a:p>
          <a:p>
            <a:pPr marL="742950" lvl="2" indent="-342900">
              <a:defRPr/>
            </a:pPr>
            <a:r>
              <a:rPr lang="en-US" altLang="en-US" dirty="0" smtClean="0"/>
              <a:t>Availability of various technical expertise e.g. in </a:t>
            </a:r>
            <a:r>
              <a:rPr lang="en-US" altLang="en-US" dirty="0"/>
              <a:t>small Patent </a:t>
            </a:r>
            <a:r>
              <a:rPr lang="en-US" altLang="en-US" dirty="0" smtClean="0"/>
              <a:t>Offices</a:t>
            </a:r>
            <a:endParaRPr lang="en-US" altLang="en-US" dirty="0"/>
          </a:p>
          <a:p>
            <a:pPr marL="742950" lvl="2" indent="-342900">
              <a:defRPr/>
            </a:pPr>
            <a:r>
              <a:rPr lang="en-US" altLang="en-US" dirty="0" smtClean="0"/>
              <a:t>For </a:t>
            </a:r>
            <a:r>
              <a:rPr lang="en-US" altLang="en-US" dirty="0"/>
              <a:t>one </a:t>
            </a:r>
            <a:r>
              <a:rPr lang="en-US" altLang="en-US" dirty="0" smtClean="0"/>
              <a:t>document, </a:t>
            </a:r>
            <a:r>
              <a:rPr lang="en-US" altLang="en-US" u="sng" dirty="0" smtClean="0"/>
              <a:t>several IPC</a:t>
            </a:r>
            <a:r>
              <a:rPr lang="en-US" altLang="en-US" u="sng" dirty="0"/>
              <a:t> </a:t>
            </a:r>
            <a:r>
              <a:rPr lang="en-US" altLang="en-US" dirty="0" smtClean="0"/>
              <a:t>symbols needed with an </a:t>
            </a:r>
            <a:r>
              <a:rPr lang="fr-CH" altLang="en-US" dirty="0" smtClean="0"/>
              <a:t>indicative  </a:t>
            </a:r>
            <a:r>
              <a:rPr lang="fr-CH" altLang="en-US" u="sng" dirty="0" err="1" smtClean="0"/>
              <a:t>level</a:t>
            </a:r>
            <a:r>
              <a:rPr lang="fr-CH" altLang="en-US" u="sng" dirty="0" smtClean="0"/>
              <a:t> of confidence</a:t>
            </a:r>
            <a:r>
              <a:rPr lang="fr-CH" altLang="en-US" dirty="0" smtClean="0"/>
              <a:t> in </a:t>
            </a:r>
            <a:r>
              <a:rPr lang="fr-CH" altLang="en-US" dirty="0" err="1"/>
              <a:t>each</a:t>
            </a:r>
            <a:r>
              <a:rPr lang="fr-CH" altLang="en-US" dirty="0"/>
              <a:t> </a:t>
            </a:r>
            <a:r>
              <a:rPr lang="fr-CH" altLang="en-US" dirty="0" err="1" smtClean="0"/>
              <a:t>guess</a:t>
            </a:r>
            <a:endParaRPr lang="en-US" altLang="en-US" dirty="0" smtClean="0"/>
          </a:p>
          <a:p>
            <a:pPr marL="742950" lvl="2" indent="-342900">
              <a:defRPr/>
            </a:pPr>
            <a:r>
              <a:rPr lang="en-US" altLang="en-US" dirty="0" smtClean="0"/>
              <a:t>Documents to be classified are in </a:t>
            </a:r>
            <a:r>
              <a:rPr lang="en-US" altLang="en-US" u="sng" dirty="0" smtClean="0"/>
              <a:t>various languages</a:t>
            </a:r>
          </a:p>
          <a:p>
            <a:pPr marL="742950" lvl="2" indent="-342900">
              <a:defRPr/>
            </a:pPr>
            <a:r>
              <a:rPr lang="fr-CH" altLang="en-US" dirty="0" smtClean="0"/>
              <a:t>The IPC classification </a:t>
            </a:r>
            <a:r>
              <a:rPr lang="fr-CH" altLang="en-US" dirty="0"/>
              <a:t>of the </a:t>
            </a:r>
            <a:r>
              <a:rPr lang="fr-CH" altLang="en-US" dirty="0" err="1"/>
              <a:t>same</a:t>
            </a:r>
            <a:r>
              <a:rPr lang="fr-CH" altLang="en-US" dirty="0"/>
              <a:t> </a:t>
            </a:r>
            <a:r>
              <a:rPr lang="fr-CH" altLang="en-US" dirty="0" smtClean="0"/>
              <a:t>document </a:t>
            </a:r>
            <a:r>
              <a:rPr lang="fr-CH" altLang="en-US" dirty="0" err="1" smtClean="0"/>
              <a:t>done</a:t>
            </a:r>
            <a:r>
              <a:rPr lang="fr-CH" altLang="en-US" dirty="0" smtClean="0"/>
              <a:t> </a:t>
            </a:r>
            <a:r>
              <a:rPr lang="fr-CH" altLang="en-US" dirty="0" err="1" smtClean="0"/>
              <a:t>twice</a:t>
            </a:r>
            <a:r>
              <a:rPr lang="fr-CH" altLang="en-US" dirty="0" smtClean="0"/>
              <a:t> by </a:t>
            </a:r>
            <a:r>
              <a:rPr lang="fr-CH" altLang="en-US" dirty="0" err="1" smtClean="0"/>
              <a:t>human</a:t>
            </a:r>
            <a:r>
              <a:rPr lang="fr-CH" altLang="en-US" dirty="0" smtClean="0"/>
              <a:t> </a:t>
            </a:r>
            <a:r>
              <a:rPr lang="fr-CH" altLang="en-US" dirty="0" err="1" smtClean="0"/>
              <a:t>classifiers</a:t>
            </a:r>
            <a:r>
              <a:rPr lang="fr-CH" altLang="en-US" dirty="0" smtClean="0"/>
              <a:t> </a:t>
            </a:r>
            <a:r>
              <a:rPr lang="fr-CH" altLang="en-US" dirty="0" err="1" smtClean="0"/>
              <a:t>may</a:t>
            </a:r>
            <a:r>
              <a:rPr lang="fr-CH" altLang="en-US" dirty="0" smtClean="0"/>
              <a:t> not </a:t>
            </a:r>
            <a:r>
              <a:rPr lang="fr-CH" altLang="en-US" dirty="0" err="1" smtClean="0"/>
              <a:t>give</a:t>
            </a:r>
            <a:r>
              <a:rPr lang="fr-CH" altLang="en-US" dirty="0" smtClean="0"/>
              <a:t> </a:t>
            </a:r>
            <a:r>
              <a:rPr lang="fr-CH" altLang="en-US" dirty="0" err="1" smtClean="0"/>
              <a:t>twice</a:t>
            </a:r>
            <a:r>
              <a:rPr lang="fr-CH" altLang="en-US" dirty="0" smtClean="0"/>
              <a:t> the </a:t>
            </a:r>
            <a:r>
              <a:rPr lang="fr-CH" altLang="en-US" dirty="0" err="1" smtClean="0"/>
              <a:t>same</a:t>
            </a:r>
            <a:r>
              <a:rPr lang="fr-CH" altLang="en-US" dirty="0" smtClean="0"/>
              <a:t> </a:t>
            </a:r>
            <a:r>
              <a:rPr lang="fr-CH" altLang="en-US" dirty="0" err="1" smtClean="0"/>
              <a:t>result</a:t>
            </a:r>
            <a:endParaRPr lang="fr-CH" altLang="en-US" dirty="0" smtClean="0"/>
          </a:p>
          <a:p>
            <a:pPr marL="342900" lvl="1" indent="-342900">
              <a:defRPr/>
            </a:pPr>
            <a:r>
              <a:rPr lang="en-US" altLang="en-US" b="1" dirty="0" smtClean="0">
                <a:solidFill>
                  <a:srgbClr val="00B050"/>
                </a:solidFill>
              </a:rPr>
              <a:t>Typical usage since 2003:</a:t>
            </a:r>
            <a:endParaRPr lang="en-US" altLang="en-US" dirty="0" smtClean="0"/>
          </a:p>
          <a:p>
            <a:pPr marL="742950" lvl="2" indent="-342900">
              <a:defRPr/>
            </a:pPr>
            <a:r>
              <a:rPr lang="en-US" altLang="en-US" dirty="0" smtClean="0"/>
              <a:t>Automatic routing of </a:t>
            </a:r>
            <a:r>
              <a:rPr lang="en-US" altLang="en-US" dirty="0" smtClean="0"/>
              <a:t>electronic documents based on the </a:t>
            </a:r>
            <a:r>
              <a:rPr lang="en-US" altLang="en-US" dirty="0" smtClean="0"/>
              <a:t>technical </a:t>
            </a:r>
            <a:r>
              <a:rPr lang="en-US" altLang="en-US" dirty="0" smtClean="0"/>
              <a:t>content of their text e.g</a:t>
            </a:r>
            <a:r>
              <a:rPr lang="en-US" altLang="en-US" dirty="0" smtClean="0"/>
              <a:t>. </a:t>
            </a:r>
            <a:r>
              <a:rPr lang="en-US" altLang="en-US" dirty="0" smtClean="0"/>
              <a:t>of a patent abstract</a:t>
            </a:r>
            <a:endParaRPr lang="en-US" altLang="en-US" dirty="0" smtClean="0"/>
          </a:p>
        </p:txBody>
      </p:sp>
      <p:sp>
        <p:nvSpPr>
          <p:cNvPr id="6148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E931FF6-0A44-44CB-93F8-1ACCD1EC3F5B}" type="slidenum">
              <a:rPr lang="en-US" altLang="en-US" sz="140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390944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</a:rPr>
              <a:t>IPCCAT-neural</a:t>
            </a:r>
            <a:r>
              <a:rPr lang="en-US" altLang="en-US" dirty="0"/>
              <a:t> </a:t>
            </a:r>
            <a:r>
              <a:rPr lang="en-US" altLang="en-US" dirty="0" smtClean="0"/>
              <a:t>performance </a:t>
            </a:r>
            <a:r>
              <a:rPr lang="en-US" altLang="en-US" dirty="0" smtClean="0"/>
              <a:t>evaluation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fr-CH" altLang="en-US" b="1" dirty="0" err="1" smtClean="0">
                <a:solidFill>
                  <a:srgbClr val="00B050"/>
                </a:solidFill>
              </a:rPr>
              <a:t>Precision</a:t>
            </a:r>
            <a:r>
              <a:rPr lang="fr-CH" altLang="en-US" b="1" dirty="0" smtClean="0">
                <a:solidFill>
                  <a:srgbClr val="00B050"/>
                </a:solidFill>
              </a:rPr>
              <a:t> versus </a:t>
            </a:r>
            <a:r>
              <a:rPr lang="fr-CH" altLang="en-US" b="1" dirty="0" err="1" smtClean="0">
                <a:solidFill>
                  <a:srgbClr val="00B050"/>
                </a:solidFill>
              </a:rPr>
              <a:t>recall</a:t>
            </a:r>
            <a:r>
              <a:rPr lang="fr-CH" altLang="en-US" b="1" dirty="0" smtClean="0">
                <a:solidFill>
                  <a:srgbClr val="00B050"/>
                </a:solidFill>
              </a:rPr>
              <a:t> for IPC: </a:t>
            </a:r>
            <a:r>
              <a:rPr lang="fr-CH" altLang="en-US" b="1" dirty="0" err="1" smtClean="0">
                <a:solidFill>
                  <a:srgbClr val="FF0000"/>
                </a:solidFill>
              </a:rPr>
              <a:t>Highest</a:t>
            </a:r>
            <a:r>
              <a:rPr lang="fr-CH" altLang="en-US" b="1" dirty="0" smtClean="0">
                <a:solidFill>
                  <a:srgbClr val="FF0000"/>
                </a:solidFill>
              </a:rPr>
              <a:t> </a:t>
            </a:r>
            <a:r>
              <a:rPr lang="fr-CH" altLang="en-US" b="1" dirty="0" err="1" smtClean="0">
                <a:solidFill>
                  <a:srgbClr val="FF0000"/>
                </a:solidFill>
              </a:rPr>
              <a:t>precision</a:t>
            </a:r>
            <a:r>
              <a:rPr lang="fr-CH" altLang="en-US" b="1" dirty="0" smtClean="0">
                <a:solidFill>
                  <a:srgbClr val="FF0000"/>
                </a:solidFill>
              </a:rPr>
              <a:t> for the top </a:t>
            </a:r>
            <a:r>
              <a:rPr lang="fr-CH" altLang="en-US" b="1" dirty="0" smtClean="0">
                <a:solidFill>
                  <a:srgbClr val="FF0000"/>
                </a:solidFill>
              </a:rPr>
              <a:t>IPC </a:t>
            </a:r>
            <a:r>
              <a:rPr lang="fr-CH" altLang="en-US" b="1" dirty="0" err="1" smtClean="0">
                <a:solidFill>
                  <a:srgbClr val="FF0000"/>
                </a:solidFill>
              </a:rPr>
              <a:t>guess</a:t>
            </a:r>
            <a:r>
              <a:rPr lang="fr-CH" altLang="en-US" b="1" dirty="0" smtClean="0">
                <a:solidFill>
                  <a:srgbClr val="FF0000"/>
                </a:solidFill>
              </a:rPr>
              <a:t> </a:t>
            </a:r>
            <a:r>
              <a:rPr lang="fr-CH" altLang="en-US" b="1" dirty="0" err="1" smtClean="0">
                <a:solidFill>
                  <a:srgbClr val="FF0000"/>
                </a:solidFill>
              </a:rPr>
              <a:t>is</a:t>
            </a:r>
            <a:r>
              <a:rPr lang="fr-CH" altLang="en-US" b="1" dirty="0" smtClean="0">
                <a:solidFill>
                  <a:srgbClr val="FF0000"/>
                </a:solidFill>
              </a:rPr>
              <a:t> not the best </a:t>
            </a:r>
            <a:r>
              <a:rPr lang="fr-CH" altLang="en-US" b="1" dirty="0" smtClean="0">
                <a:solidFill>
                  <a:srgbClr val="FF0000"/>
                </a:solidFill>
              </a:rPr>
              <a:t>option in</a:t>
            </a:r>
            <a:r>
              <a:rPr lang="fr-CH" altLang="en-US" b="1" dirty="0" smtClean="0">
                <a:solidFill>
                  <a:srgbClr val="FF0000"/>
                </a:solidFill>
              </a:rPr>
              <a:t> the </a:t>
            </a:r>
            <a:r>
              <a:rPr lang="fr-CH" altLang="en-US" b="1" dirty="0" err="1" smtClean="0">
                <a:solidFill>
                  <a:srgbClr val="FF0000"/>
                </a:solidFill>
              </a:rPr>
              <a:t>domain</a:t>
            </a:r>
            <a:r>
              <a:rPr lang="fr-CH" altLang="en-US" b="1" dirty="0">
                <a:solidFill>
                  <a:srgbClr val="FF0000"/>
                </a:solidFill>
              </a:rPr>
              <a:t> of </a:t>
            </a:r>
            <a:r>
              <a:rPr lang="fr-CH" altLang="en-US" b="1" dirty="0" smtClean="0">
                <a:solidFill>
                  <a:srgbClr val="FF0000"/>
                </a:solidFill>
              </a:rPr>
              <a:t>patents </a:t>
            </a:r>
            <a:r>
              <a:rPr lang="fr-CH" altLang="en-US" b="1" dirty="0" smtClean="0"/>
              <a:t>(</a:t>
            </a:r>
            <a:r>
              <a:rPr lang="fr-CH" altLang="en-US" b="1" dirty="0" err="1" smtClean="0"/>
              <a:t>e.g</a:t>
            </a:r>
            <a:r>
              <a:rPr lang="fr-CH" altLang="en-US" b="1" dirty="0" smtClean="0"/>
              <a:t>. in </a:t>
            </a:r>
            <a:r>
              <a:rPr lang="fr-CH" altLang="en-US" b="1" dirty="0" err="1" smtClean="0"/>
              <a:t>prior</a:t>
            </a:r>
            <a:r>
              <a:rPr lang="fr-CH" altLang="en-US" b="1" dirty="0" smtClean="0"/>
              <a:t> art </a:t>
            </a:r>
            <a:r>
              <a:rPr lang="fr-CH" altLang="en-US" b="1" dirty="0" err="1" smtClean="0"/>
              <a:t>search</a:t>
            </a:r>
            <a:r>
              <a:rPr lang="fr-CH" altLang="en-US" b="1" dirty="0" smtClean="0"/>
              <a:t>)</a:t>
            </a:r>
            <a:endParaRPr lang="en-US" alt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 </a:t>
            </a:r>
            <a:fld id="{18C19CA1-5DF9-498C-A7CC-F00A90384AE2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grpSp>
        <p:nvGrpSpPr>
          <p:cNvPr id="6" name="Group 12"/>
          <p:cNvGrpSpPr>
            <a:grpSpLocks/>
          </p:cNvGrpSpPr>
          <p:nvPr/>
        </p:nvGrpSpPr>
        <p:grpSpPr bwMode="auto">
          <a:xfrm>
            <a:off x="1127448" y="2771427"/>
            <a:ext cx="8568952" cy="3177853"/>
            <a:chOff x="1152" y="2005"/>
            <a:chExt cx="4224" cy="1787"/>
          </a:xfrm>
        </p:grpSpPr>
        <p:sp>
          <p:nvSpPr>
            <p:cNvPr id="8" name="Rectangle 13"/>
            <p:cNvSpPr>
              <a:spLocks noChangeArrowheads="1"/>
            </p:cNvSpPr>
            <p:nvPr/>
          </p:nvSpPr>
          <p:spPr bwMode="auto">
            <a:xfrm>
              <a:off x="2592" y="2005"/>
              <a:ext cx="1344" cy="240"/>
            </a:xfrm>
            <a:prstGeom prst="rect">
              <a:avLst/>
            </a:prstGeom>
            <a:solidFill>
              <a:srgbClr val="CECE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endParaRPr lang="en-US" altLang="en-US"/>
            </a:p>
          </p:txBody>
        </p:sp>
        <p:graphicFrame>
          <p:nvGraphicFramePr>
            <p:cNvPr id="9" name="Object 14"/>
            <p:cNvGraphicFramePr>
              <a:graphicFrameLocks noChangeAspect="1"/>
            </p:cNvGraphicFramePr>
            <p:nvPr/>
          </p:nvGraphicFramePr>
          <p:xfrm>
            <a:off x="1152" y="2005"/>
            <a:ext cx="4224" cy="17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3" r:id="rId3" imgW="6286500" imgH="2651760" progId="FlowCharter7.Document">
                    <p:embed/>
                  </p:oleObj>
                </mc:Choice>
                <mc:Fallback>
                  <p:oleObj r:id="rId3" imgW="6286500" imgH="2651760" progId="FlowCharter7.Document">
                    <p:embed/>
                    <p:pic>
                      <p:nvPicPr>
                        <p:cNvPr id="9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" y="2005"/>
                          <a:ext cx="4224" cy="17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Group 17"/>
          <p:cNvGrpSpPr/>
          <p:nvPr/>
        </p:nvGrpSpPr>
        <p:grpSpPr>
          <a:xfrm>
            <a:off x="1487488" y="3178074"/>
            <a:ext cx="7704856" cy="2736304"/>
            <a:chOff x="1271464" y="2996952"/>
            <a:chExt cx="7704856" cy="2736304"/>
          </a:xfrm>
        </p:grpSpPr>
        <p:grpSp>
          <p:nvGrpSpPr>
            <p:cNvPr id="14" name="Group 13"/>
            <p:cNvGrpSpPr/>
            <p:nvPr/>
          </p:nvGrpSpPr>
          <p:grpSpPr>
            <a:xfrm>
              <a:off x="1271464" y="3068960"/>
              <a:ext cx="2304256" cy="2664296"/>
              <a:chOff x="983432" y="3068960"/>
              <a:chExt cx="2304256" cy="2664296"/>
            </a:xfrm>
          </p:grpSpPr>
          <p:cxnSp>
            <p:nvCxnSpPr>
              <p:cNvPr id="10" name="Straight Connector 9"/>
              <p:cNvCxnSpPr/>
              <p:nvPr/>
            </p:nvCxnSpPr>
            <p:spPr bwMode="auto">
              <a:xfrm flipH="1">
                <a:off x="983432" y="3068960"/>
                <a:ext cx="2304256" cy="2664296"/>
              </a:xfrm>
              <a:prstGeom prst="line">
                <a:avLst/>
              </a:prstGeom>
              <a:solidFill>
                <a:schemeClr val="bg1"/>
              </a:solidFill>
              <a:ln w="666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" name="Straight Connector 10"/>
              <p:cNvCxnSpPr/>
              <p:nvPr/>
            </p:nvCxnSpPr>
            <p:spPr bwMode="auto">
              <a:xfrm>
                <a:off x="1127448" y="3068960"/>
                <a:ext cx="2160240" cy="2548830"/>
              </a:xfrm>
              <a:prstGeom prst="line">
                <a:avLst/>
              </a:prstGeom>
              <a:solidFill>
                <a:schemeClr val="bg1"/>
              </a:solidFill>
              <a:ln w="666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5" name="Group 14"/>
            <p:cNvGrpSpPr/>
            <p:nvPr/>
          </p:nvGrpSpPr>
          <p:grpSpPr>
            <a:xfrm>
              <a:off x="6672064" y="2996952"/>
              <a:ext cx="2304256" cy="2664296"/>
              <a:chOff x="983432" y="3068960"/>
              <a:chExt cx="2304256" cy="2664296"/>
            </a:xfrm>
          </p:grpSpPr>
          <p:cxnSp>
            <p:nvCxnSpPr>
              <p:cNvPr id="16" name="Straight Connector 15"/>
              <p:cNvCxnSpPr/>
              <p:nvPr/>
            </p:nvCxnSpPr>
            <p:spPr bwMode="auto">
              <a:xfrm flipH="1">
                <a:off x="983432" y="3068960"/>
                <a:ext cx="2304256" cy="2664296"/>
              </a:xfrm>
              <a:prstGeom prst="line">
                <a:avLst/>
              </a:prstGeom>
              <a:solidFill>
                <a:schemeClr val="bg1"/>
              </a:solidFill>
              <a:ln w="666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7" name="Straight Connector 16"/>
              <p:cNvCxnSpPr/>
              <p:nvPr/>
            </p:nvCxnSpPr>
            <p:spPr bwMode="auto">
              <a:xfrm>
                <a:off x="1127448" y="3068960"/>
                <a:ext cx="2160240" cy="2548830"/>
              </a:xfrm>
              <a:prstGeom prst="line">
                <a:avLst/>
              </a:prstGeom>
              <a:solidFill>
                <a:schemeClr val="bg1"/>
              </a:solidFill>
              <a:ln w="666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19" name="Rectangle 18"/>
          <p:cNvSpPr/>
          <p:nvPr/>
        </p:nvSpPr>
        <p:spPr>
          <a:xfrm>
            <a:off x="8963744" y="6504634"/>
            <a:ext cx="28330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WIPO and Artificial Intelligence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434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IPCCAT-neural English </a:t>
            </a:r>
            <a:r>
              <a:rPr lang="en-US" altLang="en-US" dirty="0" smtClean="0"/>
              <a:t>in </a:t>
            </a:r>
            <a:r>
              <a:rPr lang="en-US" altLang="en-US" dirty="0" smtClean="0"/>
              <a:t>a nutshell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Baseline of the </a:t>
            </a:r>
            <a:r>
              <a:rPr lang="en-US" altLang="en-US" b="1" dirty="0" smtClean="0">
                <a:solidFill>
                  <a:srgbClr val="00B050"/>
                </a:solidFill>
              </a:rPr>
              <a:t>solution: </a:t>
            </a:r>
            <a:endParaRPr lang="en-US" altLang="en-US" b="1" dirty="0">
              <a:solidFill>
                <a:srgbClr val="00B050"/>
              </a:solidFill>
            </a:endParaRPr>
          </a:p>
          <a:p>
            <a:pPr marL="742950" lvl="2" indent="-342900">
              <a:defRPr/>
            </a:pPr>
            <a:r>
              <a:rPr lang="en-US" altLang="en-US" dirty="0" smtClean="0"/>
              <a:t>Un-supervised training for </a:t>
            </a:r>
            <a:r>
              <a:rPr lang="en-US" altLang="en-US" b="1" dirty="0" smtClean="0">
                <a:solidFill>
                  <a:srgbClr val="FF0000"/>
                </a:solidFill>
              </a:rPr>
              <a:t>~8,000+ neural networks</a:t>
            </a:r>
            <a:r>
              <a:rPr lang="en-US" altLang="en-US" b="1" dirty="0" smtClean="0"/>
              <a:t>,</a:t>
            </a:r>
            <a:r>
              <a:rPr lang="en-US" altLang="en-US" dirty="0"/>
              <a:t> with </a:t>
            </a:r>
            <a:r>
              <a:rPr lang="en-US" altLang="en-US" b="1" dirty="0">
                <a:solidFill>
                  <a:srgbClr val="0070C0"/>
                </a:solidFill>
              </a:rPr>
              <a:t>30 million of already classified patent documents </a:t>
            </a:r>
            <a:r>
              <a:rPr lang="en-US" altLang="en-US" dirty="0">
                <a:solidFill>
                  <a:srgbClr val="0070C0"/>
                </a:solidFill>
              </a:rPr>
              <a:t>in English (see </a:t>
            </a:r>
            <a:r>
              <a:rPr lang="en-US" altLang="en-US" dirty="0">
                <a:solidFill>
                  <a:srgbClr val="0070C0"/>
                </a:solidFill>
                <a:hlinkClick r:id="rId2"/>
              </a:rPr>
              <a:t>WIPO-delta dataset</a:t>
            </a:r>
            <a:r>
              <a:rPr lang="en-US" altLang="en-US" dirty="0" smtClean="0">
                <a:solidFill>
                  <a:srgbClr val="0070C0"/>
                </a:solidFill>
              </a:rPr>
              <a:t>)</a:t>
            </a:r>
            <a:endParaRPr lang="en-US" altLang="en-US" b="1" dirty="0"/>
          </a:p>
          <a:p>
            <a:pPr marL="742950" lvl="2" indent="-342900">
              <a:defRPr/>
            </a:pPr>
            <a:r>
              <a:rPr lang="en-US" altLang="en-US" b="1" dirty="0" smtClean="0"/>
              <a:t>Several IPC predictions</a:t>
            </a:r>
            <a:r>
              <a:rPr lang="en-US" altLang="en-US" b="1" dirty="0"/>
              <a:t> </a:t>
            </a:r>
            <a:r>
              <a:rPr lang="en-US" altLang="en-US" b="1" dirty="0" smtClean="0"/>
              <a:t>with confidence levels</a:t>
            </a:r>
            <a:endParaRPr lang="en-US" altLang="en-US" b="1" dirty="0"/>
          </a:p>
          <a:p>
            <a:pPr marL="742950" lvl="2" indent="-342900">
              <a:defRPr/>
            </a:pPr>
            <a:r>
              <a:rPr lang="en-US" altLang="en-US" b="1" dirty="0" smtClean="0"/>
              <a:t>Retrained </a:t>
            </a:r>
            <a:r>
              <a:rPr lang="en-US" altLang="en-US" b="1" dirty="0" smtClean="0"/>
              <a:t>every year </a:t>
            </a:r>
            <a:r>
              <a:rPr lang="en-US" altLang="en-US" dirty="0" smtClean="0"/>
              <a:t>(new </a:t>
            </a:r>
            <a:r>
              <a:rPr lang="en-US" altLang="en-US" dirty="0"/>
              <a:t>vocabulary, IPC revisions, patent </a:t>
            </a:r>
            <a:r>
              <a:rPr lang="en-US" altLang="en-US" dirty="0" smtClean="0"/>
              <a:t>reclassification,…)</a:t>
            </a:r>
            <a:endParaRPr lang="en-US" altLang="en-US" dirty="0"/>
          </a:p>
          <a:p>
            <a:pPr marL="742950" lvl="2" indent="-342900">
              <a:defRPr/>
            </a:pPr>
            <a:r>
              <a:rPr lang="en-US" altLang="en-US" b="1" dirty="0" smtClean="0"/>
              <a:t>IPC Coverage </a:t>
            </a:r>
            <a:r>
              <a:rPr lang="en-US" altLang="en-US" b="1" dirty="0"/>
              <a:t>and </a:t>
            </a:r>
            <a:r>
              <a:rPr lang="en-US" altLang="en-US" b="1" dirty="0" smtClean="0"/>
              <a:t>accuracy of predictions</a:t>
            </a:r>
            <a:r>
              <a:rPr lang="en-US" altLang="en-US" dirty="0" smtClean="0"/>
              <a:t> </a:t>
            </a:r>
            <a:r>
              <a:rPr lang="en-US" altLang="en-US" b="1" dirty="0" smtClean="0"/>
              <a:t>measured</a:t>
            </a:r>
            <a:r>
              <a:rPr lang="en-US" altLang="en-US" b="1" dirty="0" smtClean="0"/>
              <a:t> </a:t>
            </a:r>
            <a:r>
              <a:rPr lang="en-US" altLang="en-US" b="1" dirty="0"/>
              <a:t>on </a:t>
            </a:r>
            <a:r>
              <a:rPr lang="en-US" altLang="en-US" b="1" u="sng" dirty="0" smtClean="0"/>
              <a:t>millions </a:t>
            </a:r>
            <a:r>
              <a:rPr lang="en-US" altLang="en-US" b="1" u="sng" dirty="0"/>
              <a:t>of test </a:t>
            </a:r>
            <a:r>
              <a:rPr lang="en-US" altLang="en-US" b="1" u="sng" dirty="0" smtClean="0"/>
              <a:t>cases</a:t>
            </a:r>
          </a:p>
          <a:p>
            <a:pPr marL="742950" lvl="2" indent="-342900">
              <a:defRPr/>
            </a:pPr>
            <a:r>
              <a:rPr lang="en-US" altLang="en-US" b="1" dirty="0" smtClean="0"/>
              <a:t>Other languages also need consideration…</a:t>
            </a:r>
            <a:endParaRPr lang="en-US" altLang="en-US" b="1" u="sng" dirty="0"/>
          </a:p>
          <a:p>
            <a:pPr lvl="1"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 </a:t>
            </a:r>
            <a:fld id="{18C19CA1-5DF9-498C-A7CC-F00A90384AE2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8963744" y="6504634"/>
            <a:ext cx="28330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WIPO and Artificial Intelligence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00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IPCCAT-neural</a:t>
            </a:r>
            <a:r>
              <a:rPr lang="en-US" altLang="en-US" dirty="0"/>
              <a:t> </a:t>
            </a:r>
            <a:r>
              <a:rPr lang="en-US" altLang="en-US" dirty="0" smtClean="0">
                <a:solidFill>
                  <a:schemeClr val="tx1"/>
                </a:solidFill>
              </a:rPr>
              <a:t>is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chemeClr val="tx1"/>
                </a:solidFill>
              </a:rPr>
              <a:t>now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00B050"/>
                </a:solidFill>
              </a:rPr>
              <a:t>cross lingual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 </a:t>
            </a:r>
            <a:fld id="{18C19CA1-5DF9-498C-A7CC-F00A90384AE2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35361" y="2067197"/>
            <a:ext cx="4024684" cy="1576388"/>
            <a:chOff x="1478731" y="2067197"/>
            <a:chExt cx="2881313" cy="1576388"/>
          </a:xfrm>
        </p:grpSpPr>
        <p:grpSp>
          <p:nvGrpSpPr>
            <p:cNvPr id="11" name="Group 7"/>
            <p:cNvGrpSpPr>
              <a:grpSpLocks/>
            </p:cNvGrpSpPr>
            <p:nvPr/>
          </p:nvGrpSpPr>
          <p:grpSpPr bwMode="auto">
            <a:xfrm>
              <a:off x="1478731" y="2067197"/>
              <a:ext cx="2098675" cy="1328738"/>
              <a:chOff x="4059" y="754"/>
              <a:chExt cx="1728" cy="837"/>
            </a:xfrm>
          </p:grpSpPr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4244" y="1068"/>
                <a:ext cx="1543" cy="523"/>
              </a:xfrm>
              <a:prstGeom prst="rect">
                <a:avLst/>
              </a:prstGeom>
              <a:noFill/>
              <a:ln w="28575" algn="ctr">
                <a:solidFill>
                  <a:schemeClr val="bg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2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dirty="0" smtClean="0"/>
                  <a:t>Input text </a:t>
                </a:r>
                <a:r>
                  <a:rPr lang="en-US" altLang="en-US" dirty="0"/>
                  <a:t>in </a:t>
                </a:r>
                <a:r>
                  <a:rPr lang="en-US" altLang="en-US" b="1" dirty="0" smtClean="0">
                    <a:solidFill>
                      <a:srgbClr val="00B050"/>
                    </a:solidFill>
                  </a:rPr>
                  <a:t>XX language</a:t>
                </a:r>
                <a:endParaRPr lang="en-US" altLang="en-US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3" name="Text Box 9"/>
              <p:cNvSpPr txBox="1">
                <a:spLocks noChangeArrowheads="1"/>
              </p:cNvSpPr>
              <p:nvPr/>
            </p:nvSpPr>
            <p:spPr bwMode="auto">
              <a:xfrm>
                <a:off x="4059" y="754"/>
                <a:ext cx="1543" cy="2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500" b="1"/>
              </a:p>
            </p:txBody>
          </p:sp>
        </p:grp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>
              <a:off x="3720281" y="3211785"/>
              <a:ext cx="639763" cy="431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8" name="Oval 3"/>
          <p:cNvSpPr>
            <a:spLocks noChangeArrowheads="1"/>
          </p:cNvSpPr>
          <p:nvPr/>
        </p:nvSpPr>
        <p:spPr bwMode="auto">
          <a:xfrm>
            <a:off x="4261619" y="3413397"/>
            <a:ext cx="2946400" cy="966788"/>
          </a:xfrm>
          <a:prstGeom prst="ellipse">
            <a:avLst/>
          </a:prstGeom>
          <a:solidFill>
            <a:srgbClr val="FFFF99"/>
          </a:solidFill>
          <a:ln w="28575" algn="ctr">
            <a:solidFill>
              <a:srgbClr val="3399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u="sng" dirty="0" smtClean="0"/>
              <a:t>IPCCAT </a:t>
            </a:r>
            <a:r>
              <a:rPr lang="en-US" altLang="en-US" b="1" u="sng" dirty="0" smtClean="0">
                <a:solidFill>
                  <a:srgbClr val="0070C0"/>
                </a:solidFill>
              </a:rPr>
              <a:t>EN</a:t>
            </a:r>
            <a:endParaRPr lang="en-US" altLang="en-US" b="1" u="sng" dirty="0">
              <a:solidFill>
                <a:srgbClr val="0070C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715269" y="4246835"/>
            <a:ext cx="3000375" cy="2422525"/>
            <a:chOff x="1715269" y="4246835"/>
            <a:chExt cx="3000375" cy="2422525"/>
          </a:xfrm>
        </p:grpSpPr>
        <p:sp>
          <p:nvSpPr>
            <p:cNvPr id="9" name="Oval 4"/>
            <p:cNvSpPr>
              <a:spLocks noChangeArrowheads="1"/>
            </p:cNvSpPr>
            <p:nvPr/>
          </p:nvSpPr>
          <p:spPr bwMode="auto">
            <a:xfrm>
              <a:off x="1715269" y="4980260"/>
              <a:ext cx="3000375" cy="1689100"/>
            </a:xfrm>
            <a:prstGeom prst="ellipse">
              <a:avLst/>
            </a:prstGeom>
            <a:noFill/>
            <a:ln w="28575" algn="ctr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dirty="0"/>
                <a:t>WIPO translate:  </a:t>
              </a:r>
              <a:r>
                <a:rPr lang="en-US" altLang="en-US" b="1" dirty="0">
                  <a:solidFill>
                    <a:srgbClr val="00B050"/>
                  </a:solidFill>
                </a:rPr>
                <a:t>XX</a:t>
              </a:r>
              <a:r>
                <a:rPr lang="en-US" altLang="en-US" dirty="0">
                  <a:solidFill>
                    <a:srgbClr val="00B050"/>
                  </a:solidFill>
                </a:rPr>
                <a:t> </a:t>
              </a:r>
              <a:r>
                <a:rPr lang="en-US" altLang="en-US" dirty="0"/>
                <a:t>into </a:t>
              </a:r>
              <a:r>
                <a:rPr lang="en-US" altLang="en-US" b="1" dirty="0">
                  <a:solidFill>
                    <a:srgbClr val="0070C0"/>
                  </a:solidFill>
                </a:rPr>
                <a:t>EN</a:t>
              </a:r>
            </a:p>
          </p:txBody>
        </p:sp>
        <p:sp>
          <p:nvSpPr>
            <p:cNvPr id="21" name="Line 23"/>
            <p:cNvSpPr>
              <a:spLocks noChangeShapeType="1"/>
            </p:cNvSpPr>
            <p:nvPr/>
          </p:nvSpPr>
          <p:spPr bwMode="auto">
            <a:xfrm flipV="1">
              <a:off x="4088581" y="4246835"/>
              <a:ext cx="542925" cy="8397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960369" y="4219847"/>
            <a:ext cx="2881312" cy="1389063"/>
            <a:chOff x="6960369" y="4219847"/>
            <a:chExt cx="2881312" cy="1389063"/>
          </a:xfrm>
        </p:grpSpPr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6960369" y="4777060"/>
              <a:ext cx="2881312" cy="831850"/>
            </a:xfrm>
            <a:prstGeom prst="rect">
              <a:avLst/>
            </a:prstGeom>
            <a:noFill/>
            <a:ln w="28575" algn="ctr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dirty="0"/>
                <a:t>IPC guess for text in </a:t>
              </a:r>
              <a:r>
                <a:rPr lang="en-US" altLang="en-US" b="1" dirty="0" smtClean="0">
                  <a:solidFill>
                    <a:srgbClr val="00B050"/>
                  </a:solidFill>
                </a:rPr>
                <a:t>XX language</a:t>
              </a:r>
              <a:endParaRPr lang="en-US" altLang="en-US" b="1" dirty="0">
                <a:solidFill>
                  <a:srgbClr val="00B050"/>
                </a:solidFill>
              </a:endParaRPr>
            </a:p>
          </p:txBody>
        </p:sp>
        <p:sp>
          <p:nvSpPr>
            <p:cNvPr id="22" name="Line 16"/>
            <p:cNvSpPr>
              <a:spLocks noChangeShapeType="1"/>
            </p:cNvSpPr>
            <p:nvPr/>
          </p:nvSpPr>
          <p:spPr bwMode="auto">
            <a:xfrm>
              <a:off x="7058794" y="4219847"/>
              <a:ext cx="393700" cy="44767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8963744" y="6504634"/>
            <a:ext cx="28330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WIPO and Artificial Intelligence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348086" y="2258078"/>
            <a:ext cx="3788473" cy="2122107"/>
            <a:chOff x="7093719" y="2679377"/>
            <a:chExt cx="1943273" cy="1641749"/>
          </a:xfrm>
        </p:grpSpPr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H="1">
              <a:off x="7093719" y="3087960"/>
              <a:ext cx="719137" cy="5762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" name="Can 6"/>
            <p:cNvSpPr/>
            <p:nvPr/>
          </p:nvSpPr>
          <p:spPr bwMode="auto">
            <a:xfrm>
              <a:off x="7812856" y="2679377"/>
              <a:ext cx="1224136" cy="1641749"/>
            </a:xfrm>
            <a:prstGeom prst="can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/>
                <a:t>30 Mo of </a:t>
              </a:r>
              <a:r>
                <a:rPr lang="en-US" b="1" dirty="0" smtClean="0">
                  <a:solidFill>
                    <a:srgbClr val="0070C0"/>
                  </a:solidFill>
                </a:rPr>
                <a:t>EN</a:t>
              </a:r>
              <a:r>
                <a:rPr lang="en-US" dirty="0" smtClean="0">
                  <a:solidFill>
                    <a:srgbClr val="0070C0"/>
                  </a:solidFill>
                </a:rPr>
                <a:t> </a:t>
              </a:r>
              <a:r>
                <a:rPr lang="en-US" dirty="0" smtClean="0"/>
                <a:t>Patent Documents with IPC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effectLst/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547194" y="1586842"/>
            <a:ext cx="117214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dirty="0"/>
              <a:t> </a:t>
            </a:r>
            <a:r>
              <a:rPr lang="en-US" altLang="en-US" dirty="0" smtClean="0"/>
              <a:t>Large collection of EN documents however i</a:t>
            </a:r>
            <a:r>
              <a:rPr lang="en-US" altLang="en-US" dirty="0" smtClean="0"/>
              <a:t>nput </a:t>
            </a:r>
            <a:r>
              <a:rPr lang="en-US" altLang="en-US" dirty="0"/>
              <a:t>text may not always be in English…</a:t>
            </a:r>
          </a:p>
        </p:txBody>
      </p:sp>
    </p:spTree>
    <p:extLst>
      <p:ext uri="{BB962C8B-B14F-4D97-AF65-F5344CB8AC3E}">
        <p14:creationId xmlns:p14="http://schemas.microsoft.com/office/powerpoint/2010/main" val="399806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</a:rPr>
              <a:t>IPCCAT-neural </a:t>
            </a:r>
            <a:r>
              <a:rPr lang="en-US" altLang="en-US" dirty="0" smtClean="0">
                <a:solidFill>
                  <a:srgbClr val="FF0000"/>
                </a:solidFill>
              </a:rPr>
              <a:t>cross-lingual 2019 performance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lvl="1" indent="-5715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3600" dirty="0"/>
              <a:t>Automatic prediction </a:t>
            </a:r>
            <a:r>
              <a:rPr lang="en-US" altLang="en-US" sz="3600" dirty="0" smtClean="0"/>
              <a:t>among </a:t>
            </a:r>
            <a:r>
              <a:rPr lang="en-US" altLang="en-US" sz="3600" dirty="0"/>
              <a:t>99% of the IPC i.e. among </a:t>
            </a:r>
            <a:r>
              <a:rPr lang="en-US" altLang="en-US" sz="3600" b="1" dirty="0" smtClean="0">
                <a:solidFill>
                  <a:srgbClr val="00B050"/>
                </a:solidFill>
              </a:rPr>
              <a:t>73,633</a:t>
            </a:r>
            <a:r>
              <a:rPr lang="en-US" altLang="en-US" sz="3600" b="1" dirty="0" smtClean="0"/>
              <a:t> </a:t>
            </a:r>
            <a:r>
              <a:rPr lang="en-US" altLang="en-US" sz="3600" b="1" dirty="0">
                <a:solidFill>
                  <a:srgbClr val="00B050"/>
                </a:solidFill>
              </a:rPr>
              <a:t>categories </a:t>
            </a:r>
            <a:endParaRPr lang="en-US" altLang="en-US" sz="3600" b="1" dirty="0" smtClean="0">
              <a:solidFill>
                <a:srgbClr val="00B050"/>
              </a:solidFill>
            </a:endParaRPr>
          </a:p>
          <a:p>
            <a:pPr marL="571500" lvl="1" indent="-571500" eaLnBrk="1" hangingPunct="1">
              <a:buFont typeface="Arial" panose="020B0604020202020204" pitchFamily="34" charset="0"/>
              <a:buChar char="•"/>
              <a:defRPr/>
            </a:pPr>
            <a:endParaRPr lang="en-US" altLang="en-US" sz="3600" b="1" dirty="0" smtClean="0">
              <a:solidFill>
                <a:srgbClr val="00B050"/>
              </a:solidFill>
            </a:endParaRPr>
          </a:p>
          <a:p>
            <a:pPr marL="571500" lvl="1" indent="-5715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3600" dirty="0" smtClean="0"/>
              <a:t>Three </a:t>
            </a:r>
            <a:r>
              <a:rPr lang="en-US" altLang="en-US" sz="3600" dirty="0"/>
              <a:t>guess </a:t>
            </a:r>
            <a:r>
              <a:rPr lang="en-US" altLang="en-US" sz="3600" b="1" dirty="0" smtClean="0"/>
              <a:t>precision</a:t>
            </a:r>
            <a:r>
              <a:rPr lang="en-US" altLang="en-US" sz="3600" dirty="0" smtClean="0"/>
              <a:t>: </a:t>
            </a:r>
            <a:r>
              <a:rPr lang="en-US" altLang="en-US" sz="3600" b="1" dirty="0" smtClean="0">
                <a:solidFill>
                  <a:srgbClr val="00B050"/>
                </a:solidFill>
              </a:rPr>
              <a:t>84</a:t>
            </a:r>
            <a:r>
              <a:rPr lang="en-US" altLang="en-US" sz="3600" b="1" dirty="0" smtClean="0">
                <a:solidFill>
                  <a:srgbClr val="00B050"/>
                </a:solidFill>
              </a:rPr>
              <a:t>%!</a:t>
            </a:r>
          </a:p>
          <a:p>
            <a:pPr marL="0" lvl="1" indent="0" eaLnBrk="1" hangingPunct="1">
              <a:buNone/>
              <a:defRPr/>
            </a:pPr>
            <a:endParaRPr lang="en-US" altLang="en-US" sz="3600" b="1" dirty="0" smtClean="0">
              <a:solidFill>
                <a:srgbClr val="00B050"/>
              </a:solidFill>
            </a:endParaRPr>
          </a:p>
          <a:p>
            <a:pPr marL="571500" lvl="1" indent="-571500" eaLnBrk="1" hangingPunct="1"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 </a:t>
            </a:r>
            <a:r>
              <a:rPr lang="en-US" sz="3600" dirty="0" smtClean="0"/>
              <a:t>9 supported language :</a:t>
            </a:r>
            <a:r>
              <a:rPr lang="en-US" dirty="0"/>
              <a:t> </a:t>
            </a:r>
            <a:r>
              <a:rPr lang="en-US" sz="2800" b="1" dirty="0" smtClean="0">
                <a:solidFill>
                  <a:srgbClr val="00B050"/>
                </a:solidFill>
              </a:rPr>
              <a:t>Arabic, German</a:t>
            </a:r>
            <a:r>
              <a:rPr lang="en-US" sz="2800" b="1" dirty="0">
                <a:solidFill>
                  <a:srgbClr val="00B050"/>
                </a:solidFill>
              </a:rPr>
              <a:t>, </a:t>
            </a:r>
            <a:r>
              <a:rPr lang="en-US" sz="2800" b="1" dirty="0" smtClean="0">
                <a:solidFill>
                  <a:srgbClr val="00B050"/>
                </a:solidFill>
              </a:rPr>
              <a:t>Spanish</a:t>
            </a:r>
            <a:r>
              <a:rPr lang="en-US" sz="2800" b="1" dirty="0">
                <a:solidFill>
                  <a:srgbClr val="00B050"/>
                </a:solidFill>
              </a:rPr>
              <a:t>, </a:t>
            </a:r>
            <a:r>
              <a:rPr lang="en-US" sz="2800" b="1" dirty="0" smtClean="0">
                <a:solidFill>
                  <a:srgbClr val="00B050"/>
                </a:solidFill>
              </a:rPr>
              <a:t>French, </a:t>
            </a:r>
            <a:r>
              <a:rPr lang="en-US" sz="2800" b="1" dirty="0">
                <a:solidFill>
                  <a:srgbClr val="00B050"/>
                </a:solidFill>
              </a:rPr>
              <a:t>Korean, </a:t>
            </a:r>
            <a:r>
              <a:rPr lang="en-US" sz="2800" b="1" dirty="0" smtClean="0">
                <a:solidFill>
                  <a:srgbClr val="00B050"/>
                </a:solidFill>
              </a:rPr>
              <a:t>Japanese</a:t>
            </a:r>
            <a:r>
              <a:rPr lang="en-US" sz="2800" b="1" dirty="0">
                <a:solidFill>
                  <a:srgbClr val="00B050"/>
                </a:solidFill>
              </a:rPr>
              <a:t>, </a:t>
            </a:r>
            <a:r>
              <a:rPr lang="en-US" sz="2800" b="1" dirty="0" smtClean="0">
                <a:solidFill>
                  <a:srgbClr val="00B050"/>
                </a:solidFill>
              </a:rPr>
              <a:t>Portuguese</a:t>
            </a:r>
            <a:r>
              <a:rPr lang="en-US" sz="2800" b="1" dirty="0">
                <a:solidFill>
                  <a:srgbClr val="00B050"/>
                </a:solidFill>
              </a:rPr>
              <a:t>, </a:t>
            </a:r>
            <a:r>
              <a:rPr lang="en-US" sz="2800" b="1" dirty="0" smtClean="0">
                <a:solidFill>
                  <a:srgbClr val="00B050"/>
                </a:solidFill>
              </a:rPr>
              <a:t>Russian</a:t>
            </a:r>
            <a:r>
              <a:rPr lang="en-US" sz="2800" b="1" dirty="0">
                <a:solidFill>
                  <a:srgbClr val="00B050"/>
                </a:solidFill>
              </a:rPr>
              <a:t>, </a:t>
            </a:r>
            <a:r>
              <a:rPr lang="en-US" sz="2800" b="1" dirty="0" smtClean="0">
                <a:solidFill>
                  <a:srgbClr val="00B050"/>
                </a:solidFill>
              </a:rPr>
              <a:t>Chinese</a:t>
            </a:r>
            <a:r>
              <a:rPr lang="en-US" dirty="0" smtClean="0"/>
              <a:t>.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 </a:t>
            </a:r>
            <a:fld id="{18C19CA1-5DF9-498C-A7CC-F00A90384AE2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8963744" y="6504634"/>
            <a:ext cx="28330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WIPO and Artificial Intelligence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67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</a:rPr>
              <a:t>IPCCAT-neural </a:t>
            </a:r>
            <a:r>
              <a:rPr lang="en-US" altLang="en-US" dirty="0" smtClean="0">
                <a:solidFill>
                  <a:srgbClr val="FF0000"/>
                </a:solidFill>
              </a:rPr>
              <a:t>cross-lingual potential use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600" b="1" dirty="0" smtClean="0"/>
              <a:t>Consistency of AI-based IPC classification: </a:t>
            </a:r>
          </a:p>
          <a:p>
            <a:pPr lvl="1">
              <a:defRPr/>
            </a:pPr>
            <a:r>
              <a:rPr lang="en-US" altLang="en-US" sz="3600" b="1" dirty="0" smtClean="0"/>
              <a:t> </a:t>
            </a:r>
            <a:r>
              <a:rPr lang="en-US" altLang="en-US" sz="3600" dirty="0" smtClean="0"/>
              <a:t>IPCCAT </a:t>
            </a:r>
            <a:r>
              <a:rPr lang="en-US" altLang="en-US" sz="3600" dirty="0" smtClean="0">
                <a:solidFill>
                  <a:srgbClr val="339966"/>
                </a:solidFill>
              </a:rPr>
              <a:t>mimics the legacy usage of the IPC </a:t>
            </a:r>
            <a:r>
              <a:rPr lang="en-US" altLang="en-US" sz="3600" dirty="0" smtClean="0"/>
              <a:t>in DOCDB (the IPC reference patent database)</a:t>
            </a:r>
          </a:p>
          <a:p>
            <a:pPr marL="457200" lvl="1" indent="0">
              <a:buNone/>
              <a:defRPr/>
            </a:pPr>
            <a:endParaRPr lang="en-US" altLang="en-US" sz="3600" dirty="0" smtClean="0"/>
          </a:p>
          <a:p>
            <a:pPr lvl="1">
              <a:defRPr/>
            </a:pPr>
            <a:r>
              <a:rPr lang="en-US" altLang="en-US" sz="3600" dirty="0" smtClean="0"/>
              <a:t> IPCCAT classification of the same document</a:t>
            </a:r>
            <a:r>
              <a:rPr lang="fr-CH" altLang="en-US" sz="3600" dirty="0" smtClean="0"/>
              <a:t> </a:t>
            </a:r>
            <a:r>
              <a:rPr lang="fr-CH" altLang="en-US" sz="3600" dirty="0" err="1"/>
              <a:t>done</a:t>
            </a:r>
            <a:r>
              <a:rPr lang="fr-CH" altLang="en-US" sz="3600" dirty="0"/>
              <a:t> </a:t>
            </a:r>
            <a:r>
              <a:rPr lang="fr-CH" altLang="en-US" sz="3600" dirty="0" err="1" smtClean="0"/>
              <a:t>twice</a:t>
            </a:r>
            <a:r>
              <a:rPr lang="fr-CH" altLang="en-US" sz="3600" dirty="0" smtClean="0"/>
              <a:t>, </a:t>
            </a:r>
            <a:r>
              <a:rPr lang="fr-CH" altLang="en-US" sz="3600" dirty="0" err="1" smtClean="0"/>
              <a:t>gives</a:t>
            </a:r>
            <a:r>
              <a:rPr lang="fr-CH" altLang="en-US" sz="3600" dirty="0" smtClean="0"/>
              <a:t> </a:t>
            </a:r>
            <a:r>
              <a:rPr lang="fr-CH" altLang="en-US" sz="3600" dirty="0" err="1"/>
              <a:t>twice</a:t>
            </a:r>
            <a:r>
              <a:rPr lang="fr-CH" altLang="en-US" sz="3600" dirty="0"/>
              <a:t> the </a:t>
            </a:r>
            <a:r>
              <a:rPr lang="fr-CH" altLang="en-US" sz="3600" dirty="0" err="1"/>
              <a:t>same</a:t>
            </a:r>
            <a:r>
              <a:rPr lang="fr-CH" altLang="en-US" sz="3600" dirty="0"/>
              <a:t> </a:t>
            </a:r>
            <a:r>
              <a:rPr lang="fr-CH" altLang="en-US" sz="3600" dirty="0" err="1" smtClean="0"/>
              <a:t>IPCs</a:t>
            </a:r>
            <a:endParaRPr lang="en-US" altLang="en-US" sz="3600" dirty="0"/>
          </a:p>
          <a:p>
            <a:pPr lvl="1">
              <a:defRPr/>
            </a:pPr>
            <a:endParaRPr lang="en-US" altLang="en-US" sz="3600" b="1" dirty="0" smtClean="0"/>
          </a:p>
          <a:p>
            <a:pPr marL="571500" lvl="1" indent="-571500" eaLnBrk="1" hangingPunct="1">
              <a:buFont typeface="Arial" panose="020B0604020202020204" pitchFamily="34" charset="0"/>
              <a:buChar char="•"/>
              <a:defRPr/>
            </a:pPr>
            <a:endParaRPr lang="en-US" altLang="en-US" sz="3600" b="1" dirty="0" smtClean="0">
              <a:solidFill>
                <a:srgbClr val="00B05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 </a:t>
            </a:r>
            <a:fld id="{18C19CA1-5DF9-498C-A7CC-F00A90384AE2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8963744" y="6504634"/>
            <a:ext cx="28330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1">
                    <a:lumMod val="50000"/>
                  </a:schemeClr>
                </a:solidFill>
              </a:rPr>
              <a:t>WIPO and Artificial Intelligence</a:t>
            </a:r>
            <a:endParaRPr lang="en-U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97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english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template_english</Template>
  <TotalTime>46375</TotalTime>
  <Words>571</Words>
  <Application>Microsoft Office PowerPoint</Application>
  <PresentationFormat>Widescreen</PresentationFormat>
  <Paragraphs>80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ヒラギノ角ゴ Pro W3</vt:lpstr>
      <vt:lpstr>Arial</vt:lpstr>
      <vt:lpstr>Arial Narrow</vt:lpstr>
      <vt:lpstr>Microsoft Sans Serif</vt:lpstr>
      <vt:lpstr>template_english</vt:lpstr>
      <vt:lpstr>FlowCharter7.Document</vt:lpstr>
      <vt:lpstr>Active AI Projects at WIPO</vt:lpstr>
      <vt:lpstr>IPCCAT-neural: Automatic text categorization in the IPC</vt:lpstr>
      <vt:lpstr>IPCCAT challenge: predictions among ~73,000</vt:lpstr>
      <vt:lpstr>IPCCAT-neural</vt:lpstr>
      <vt:lpstr>IPCCAT-neural performance evaluation challenge</vt:lpstr>
      <vt:lpstr>IPCCAT-neural English in a nutshell</vt:lpstr>
      <vt:lpstr>IPCCAT-neural is now cross lingual </vt:lpstr>
      <vt:lpstr>IPCCAT-neural cross-lingual 2019 performance</vt:lpstr>
      <vt:lpstr>IPCCAT-neural cross-lingual potential use</vt:lpstr>
      <vt:lpstr>NCLCAT-neural project</vt:lpstr>
    </vt:vector>
  </TitlesOfParts>
  <Company>WIPO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WIPO Translate, presentation</dc:title>
  <dc:creator>claudio.cocorocchia@wipo.int</dc:creator>
  <cp:keywords>FOR OFFICIAL USE ONLY</cp:keywords>
  <cp:lastModifiedBy>FIEVET Patrick</cp:lastModifiedBy>
  <cp:revision>568</cp:revision>
  <cp:lastPrinted>2019-07-09T12:41:21Z</cp:lastPrinted>
  <dcterms:created xsi:type="dcterms:W3CDTF">2010-06-07T11:24:04Z</dcterms:created>
  <dcterms:modified xsi:type="dcterms:W3CDTF">2019-09-25T13:50:17Z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09f9fcfb-d12e-4b45-9933-83ffc7b504ba</vt:lpwstr>
  </property>
  <property fmtid="{D5CDD505-2E9C-101B-9397-08002B2CF9AE}" pid="3" name="Classification">
    <vt:lpwstr>For Official Use Only</vt:lpwstr>
  </property>
  <property fmtid="{D5CDD505-2E9C-101B-9397-08002B2CF9AE}" pid="4" name="VisualMarkings">
    <vt:lpwstr>Footer</vt:lpwstr>
  </property>
  <property fmtid="{D5CDD505-2E9C-101B-9397-08002B2CF9AE}" pid="5" name="Alignment">
    <vt:lpwstr>Centre</vt:lpwstr>
  </property>
  <property fmtid="{D5CDD505-2E9C-101B-9397-08002B2CF9AE}" pid="6" name="Language">
    <vt:lpwstr>English</vt:lpwstr>
  </property>
</Properties>
</file>